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4" r:id="rId1"/>
  </p:sldMasterIdLst>
  <p:sldIdLst>
    <p:sldId id="256" r:id="rId2"/>
    <p:sldId id="258" r:id="rId3"/>
    <p:sldId id="257" r:id="rId4"/>
    <p:sldId id="267" r:id="rId5"/>
    <p:sldId id="268" r:id="rId6"/>
    <p:sldId id="259" r:id="rId7"/>
    <p:sldId id="260" r:id="rId8"/>
    <p:sldId id="261" r:id="rId9"/>
    <p:sldId id="262" r:id="rId10"/>
    <p:sldId id="263" r:id="rId11"/>
    <p:sldId id="264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7" autoAdjust="0"/>
    <p:restoredTop sz="94660"/>
  </p:normalViewPr>
  <p:slideViewPr>
    <p:cSldViewPr snapToGrid="0">
      <p:cViewPr varScale="1">
        <p:scale>
          <a:sx n="97" d="100"/>
          <a:sy n="97" d="100"/>
        </p:scale>
        <p:origin x="3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08B9EBBA-996F-894A-B54A-D6246ED52CEA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965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57976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26172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90758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57798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13298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97089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6C52C72-DE31-F449-A4ED-4C594FD91407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7680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D62726E-379B-B349-9EED-81ED093FA806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910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046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732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832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028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21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192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253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013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702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TIA Plan Update – Phase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April 11, 2024</a:t>
            </a:r>
          </a:p>
        </p:txBody>
      </p:sp>
    </p:spTree>
    <p:extLst>
      <p:ext uri="{BB962C8B-B14F-4D97-AF65-F5344CB8AC3E}">
        <p14:creationId xmlns:p14="http://schemas.microsoft.com/office/powerpoint/2010/main" val="3668221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Weighting of T-TESS vs Student Growth Measure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6503" y="2470665"/>
            <a:ext cx="9872871" cy="4038600"/>
          </a:xfrm>
        </p:spPr>
        <p:txBody>
          <a:bodyPr>
            <a:normAutofit/>
          </a:bodyPr>
          <a:lstStyle/>
          <a:p>
            <a:r>
              <a:rPr lang="en-US" sz="2400" dirty="0"/>
              <a:t>Components for teacher’s eligibility:  (GPISD - ESL Certification)</a:t>
            </a:r>
          </a:p>
          <a:p>
            <a:pPr lvl="1"/>
            <a:r>
              <a:rPr lang="en-US" sz="2400" dirty="0"/>
              <a:t>30% of  score = Teacher performance (T-TESS Domains 2 &amp; 3)</a:t>
            </a:r>
          </a:p>
          <a:p>
            <a:pPr lvl="1"/>
            <a:r>
              <a:rPr lang="en-US" sz="2400" dirty="0"/>
              <a:t>70% of score = Student growth measures</a:t>
            </a:r>
          </a:p>
          <a:p>
            <a:r>
              <a:rPr lang="en-US" sz="2400" dirty="0"/>
              <a:t>Final Designation Calculation</a:t>
            </a:r>
          </a:p>
          <a:p>
            <a:pPr lvl="1"/>
            <a:r>
              <a:rPr lang="en-US" sz="2200" dirty="0"/>
              <a:t>Final T-TESS Domains 2 &amp; 3   ____ x .30 = Final T-TESS Summative Weighted Score  		</a:t>
            </a:r>
          </a:p>
          <a:p>
            <a:pPr lvl="1"/>
            <a:r>
              <a:rPr lang="en-US" sz="2200" dirty="0"/>
              <a:t>Final Student Growth Score ____ x .70  =  Final Student Growth Weighted Score</a:t>
            </a:r>
          </a:p>
          <a:p>
            <a:r>
              <a:rPr lang="en-US" b="1" dirty="0"/>
              <a:t>Final T-TESS + Final Student Growth = Final Designation Score</a:t>
            </a:r>
          </a:p>
        </p:txBody>
      </p:sp>
    </p:spTree>
    <p:extLst>
      <p:ext uri="{BB962C8B-B14F-4D97-AF65-F5344CB8AC3E}">
        <p14:creationId xmlns:p14="http://schemas.microsoft.com/office/powerpoint/2010/main" val="1956912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SPENDING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14140"/>
            <a:ext cx="9872871" cy="4038600"/>
          </a:xfrm>
        </p:spPr>
        <p:txBody>
          <a:bodyPr/>
          <a:lstStyle/>
          <a:p>
            <a:pPr marL="0" indent="0">
              <a:lnSpc>
                <a:spcPct val="140024"/>
              </a:lnSpc>
              <a:spcBef>
                <a:spcPts val="0"/>
              </a:spcBef>
              <a:buClr>
                <a:srgbClr val="000000"/>
              </a:buClr>
              <a:buSzPts val="3900"/>
              <a:buNone/>
            </a:pPr>
            <a:r>
              <a:rPr lang="en-US" sz="4400" dirty="0">
                <a:ea typeface="Chewy"/>
                <a:cs typeface="Chewy"/>
                <a:sym typeface="Chewy"/>
              </a:rPr>
              <a:t>~ 90% to the designated teacher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3900"/>
              <a:buNone/>
            </a:pPr>
            <a:r>
              <a:rPr lang="en-US" sz="4400" dirty="0">
                <a:ea typeface="Chewy"/>
                <a:cs typeface="Chewy"/>
                <a:sym typeface="Chewy"/>
              </a:rPr>
              <a:t>~ 10% to the district to support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3900"/>
              <a:buNone/>
            </a:pPr>
            <a:r>
              <a:rPr lang="en-US" sz="4400" dirty="0">
                <a:ea typeface="Chewy"/>
                <a:cs typeface="Chewy"/>
                <a:sym typeface="Chewy"/>
              </a:rPr>
              <a:t>    rollout and implementation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356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8446" y="943554"/>
            <a:ext cx="9966960" cy="2926080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799011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Eligible Teachers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teaching in an eligible teaching assignment at the time of winter class roster submission during the school year of data submission</a:t>
            </a:r>
          </a:p>
          <a:p>
            <a:r>
              <a:rPr lang="en-US" dirty="0"/>
              <a:t>earning a credible year of service in GPISD in a position with a PEIMS role ID of 087 (teacher of record)</a:t>
            </a:r>
          </a:p>
          <a:p>
            <a:r>
              <a:rPr lang="en-US" dirty="0"/>
              <a:t>being appraised by T-TESS and scoring a rating of proficient or higher across all dimensions in Domain 2: Instruction and Domain 3: Learning Environment</a:t>
            </a:r>
          </a:p>
          <a:p>
            <a:r>
              <a:rPr lang="en-US" dirty="0"/>
              <a:t>must participate in T-TESS &amp; the Student Growth Measurement</a:t>
            </a:r>
          </a:p>
          <a:p>
            <a:r>
              <a:rPr lang="en-US" dirty="0">
                <a:highlight>
                  <a:srgbClr val="FFFF00"/>
                </a:highlight>
              </a:rPr>
              <a:t>must be ESL / Bilingual Certified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370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 of Phase I: 2023-2024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ESL/Bilingual Certification by January 1, 2024</a:t>
            </a:r>
          </a:p>
          <a:p>
            <a:r>
              <a:rPr lang="en-US" dirty="0"/>
              <a:t>Teacher of record whose students are administered the STAAR with a TEA progress measure</a:t>
            </a:r>
          </a:p>
          <a:p>
            <a:r>
              <a:rPr lang="en-US" dirty="0"/>
              <a:t>Math: 4</a:t>
            </a:r>
            <a:r>
              <a:rPr lang="en-US" baseline="30000" dirty="0"/>
              <a:t>th</a:t>
            </a:r>
            <a:r>
              <a:rPr lang="en-US" dirty="0"/>
              <a:t>, 5</a:t>
            </a:r>
            <a:r>
              <a:rPr lang="en-US" baseline="30000" dirty="0"/>
              <a:t>th</a:t>
            </a:r>
            <a:r>
              <a:rPr lang="en-US" dirty="0"/>
              <a:t>, 6</a:t>
            </a:r>
            <a:r>
              <a:rPr lang="en-US" baseline="30000" dirty="0"/>
              <a:t>th</a:t>
            </a:r>
            <a:r>
              <a:rPr lang="en-US" dirty="0"/>
              <a:t>, 7</a:t>
            </a:r>
            <a:r>
              <a:rPr lang="en-US" baseline="30000" dirty="0"/>
              <a:t>th</a:t>
            </a:r>
            <a:r>
              <a:rPr lang="en-US" dirty="0"/>
              <a:t>, 8</a:t>
            </a:r>
            <a:r>
              <a:rPr lang="en-US" baseline="30000" dirty="0"/>
              <a:t>th</a:t>
            </a:r>
            <a:r>
              <a:rPr lang="en-US" dirty="0"/>
              <a:t> &amp; Algebra I</a:t>
            </a:r>
          </a:p>
          <a:p>
            <a:r>
              <a:rPr lang="en-US" dirty="0"/>
              <a:t>ELA: 4</a:t>
            </a:r>
            <a:r>
              <a:rPr lang="en-US" baseline="30000" dirty="0"/>
              <a:t>th</a:t>
            </a:r>
            <a:r>
              <a:rPr lang="en-US" dirty="0"/>
              <a:t>, 5</a:t>
            </a:r>
            <a:r>
              <a:rPr lang="en-US" baseline="30000" dirty="0"/>
              <a:t>th</a:t>
            </a:r>
            <a:r>
              <a:rPr lang="en-US" dirty="0"/>
              <a:t>, 6</a:t>
            </a:r>
            <a:r>
              <a:rPr lang="en-US" baseline="30000" dirty="0"/>
              <a:t>th</a:t>
            </a:r>
            <a:r>
              <a:rPr lang="en-US" dirty="0"/>
              <a:t>, 7</a:t>
            </a:r>
            <a:r>
              <a:rPr lang="en-US" baseline="30000" dirty="0"/>
              <a:t>th</a:t>
            </a:r>
            <a:r>
              <a:rPr lang="en-US" dirty="0"/>
              <a:t>, 8</a:t>
            </a:r>
            <a:r>
              <a:rPr lang="en-US" baseline="30000" dirty="0"/>
              <a:t>th</a:t>
            </a:r>
            <a:r>
              <a:rPr lang="en-US" dirty="0"/>
              <a:t>, ENG I &amp; ENG II</a:t>
            </a:r>
          </a:p>
          <a:p>
            <a:r>
              <a:rPr lang="en-US" dirty="0"/>
              <a:t>Includes SPED Teachers listed as teachers of record for the listed contents </a:t>
            </a:r>
          </a:p>
          <a:p>
            <a:r>
              <a:rPr lang="en-US" dirty="0"/>
              <a:t>Pre-Test = Previous year’s STAAR/EOC</a:t>
            </a:r>
          </a:p>
          <a:p>
            <a:r>
              <a:rPr lang="en-US" dirty="0"/>
              <a:t>Post-Test= End of year STAAR/EOC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109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2: 2024-2025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904343" cy="3416300"/>
          </a:xfrm>
        </p:spPr>
        <p:txBody>
          <a:bodyPr>
            <a:normAutofit fontScale="92500" lnSpcReduction="20000"/>
          </a:bodyPr>
          <a:lstStyle/>
          <a:p>
            <a:r>
              <a:rPr lang="en-US" sz="1900" dirty="0">
                <a:highlight>
                  <a:srgbClr val="FFFF00"/>
                </a:highlight>
              </a:rPr>
              <a:t>ESL/Bilingual Certification by November 1, 2024</a:t>
            </a:r>
          </a:p>
          <a:p>
            <a:r>
              <a:rPr lang="en-US" sz="1900" dirty="0"/>
              <a:t>Teacher of record whose students are administered the STAAR </a:t>
            </a:r>
          </a:p>
          <a:p>
            <a:r>
              <a:rPr lang="en-US" sz="1900" dirty="0"/>
              <a:t>Math: 3rd</a:t>
            </a:r>
          </a:p>
          <a:p>
            <a:r>
              <a:rPr lang="en-US" sz="1900" dirty="0"/>
              <a:t>Reading Language Arts: 3</a:t>
            </a:r>
            <a:r>
              <a:rPr lang="en-US" sz="1900" baseline="30000" dirty="0"/>
              <a:t>rd</a:t>
            </a:r>
            <a:endParaRPr lang="en-US" sz="1900" dirty="0"/>
          </a:p>
          <a:p>
            <a:r>
              <a:rPr lang="en-US" sz="1900" dirty="0"/>
              <a:t>Science: 5</a:t>
            </a:r>
            <a:r>
              <a:rPr lang="en-US" sz="1900" baseline="30000" dirty="0"/>
              <a:t>th</a:t>
            </a:r>
            <a:r>
              <a:rPr lang="en-US" sz="1900" dirty="0"/>
              <a:t>, 8</a:t>
            </a:r>
            <a:r>
              <a:rPr lang="en-US" sz="1900" baseline="30000" dirty="0"/>
              <a:t>th</a:t>
            </a:r>
            <a:r>
              <a:rPr lang="en-US" sz="1900" dirty="0"/>
              <a:t>, &amp; Biology</a:t>
            </a:r>
          </a:p>
          <a:p>
            <a:r>
              <a:rPr lang="en-US" sz="1900" dirty="0"/>
              <a:t>Social Studies: 8</a:t>
            </a:r>
            <a:r>
              <a:rPr lang="en-US" sz="1900" baseline="30000" dirty="0"/>
              <a:t>th</a:t>
            </a:r>
            <a:r>
              <a:rPr lang="en-US" sz="1900" dirty="0"/>
              <a:t> &amp; U.S. History</a:t>
            </a:r>
          </a:p>
          <a:p>
            <a:r>
              <a:rPr lang="en-US" sz="1900" dirty="0"/>
              <a:t>Includes SPED Teachers listed as teachers of record for the listed contents only for STAAR – not STAAR ALT (GPISD will not pre-test STAAR ALT) </a:t>
            </a:r>
          </a:p>
          <a:p>
            <a:r>
              <a:rPr lang="en-US" sz="1900" dirty="0"/>
              <a:t>Pre-Test = Released grade level/subject STAAR/EOC given at beginning of year</a:t>
            </a:r>
          </a:p>
          <a:p>
            <a:r>
              <a:rPr lang="en-US" sz="1900" dirty="0"/>
              <a:t>Post-Test= End of year STAAR/EOC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744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ADDITIONS TO Phase 2: 2024-2025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6673" y="2368722"/>
            <a:ext cx="9904343" cy="4489278"/>
          </a:xfrm>
        </p:spPr>
        <p:txBody>
          <a:bodyPr>
            <a:norm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ESL/Bilingual Certification by November 1, 2024</a:t>
            </a:r>
          </a:p>
          <a:p>
            <a:r>
              <a:rPr lang="en-US" b="1" dirty="0"/>
              <a:t>Teachers of record for Pre-K</a:t>
            </a:r>
          </a:p>
          <a:p>
            <a:pPr lvl="1"/>
            <a:r>
              <a:rPr lang="en-US" sz="1800" dirty="0"/>
              <a:t>Pre and Post-Test = CIRCLE Progress Monitoring System</a:t>
            </a:r>
          </a:p>
          <a:p>
            <a:r>
              <a:rPr lang="en-US" b="1" dirty="0"/>
              <a:t>Teachers of record for Mathematics Models with Applications (MMA)</a:t>
            </a:r>
          </a:p>
          <a:p>
            <a:pPr lvl="1"/>
            <a:r>
              <a:rPr lang="en-US" sz="1800" dirty="0"/>
              <a:t>This course is used to assist students who have failed the Algebra I STAAR/EOC</a:t>
            </a:r>
          </a:p>
          <a:p>
            <a:pPr lvl="1"/>
            <a:r>
              <a:rPr lang="en-US" sz="1800" dirty="0"/>
              <a:t>Pre-Test = Previous year Algebra STAAR/EOC </a:t>
            </a:r>
          </a:p>
          <a:p>
            <a:pPr lvl="1"/>
            <a:r>
              <a:rPr lang="en-US" sz="1800" dirty="0"/>
              <a:t>Post-Test = End of year Algebra STAAR/EOC</a:t>
            </a:r>
          </a:p>
          <a:p>
            <a:pPr lvl="0"/>
            <a:r>
              <a:rPr lang="en-US" b="1" dirty="0"/>
              <a:t>Teachers of record for Creative Writing </a:t>
            </a:r>
          </a:p>
          <a:p>
            <a:pPr lvl="1"/>
            <a:r>
              <a:rPr lang="en-US" sz="1800" dirty="0"/>
              <a:t>This course is used for students who have failed English I</a:t>
            </a:r>
          </a:p>
          <a:p>
            <a:pPr lvl="1"/>
            <a:r>
              <a:rPr lang="en-US" sz="1800" dirty="0"/>
              <a:t>Pre-Test = Previous year ENG I STAAR/EOC</a:t>
            </a:r>
          </a:p>
          <a:p>
            <a:pPr lvl="1"/>
            <a:r>
              <a:rPr lang="en-US" sz="1800" dirty="0"/>
              <a:t>Post-Test = End of year ENG I STAAR/EOC</a:t>
            </a:r>
          </a:p>
          <a:p>
            <a:endParaRPr lang="en-US" sz="2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263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824833"/>
              </p:ext>
            </p:extLst>
          </p:nvPr>
        </p:nvGraphicFramePr>
        <p:xfrm>
          <a:off x="905934" y="711200"/>
          <a:ext cx="10634133" cy="5655733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5358942">
                  <a:extLst>
                    <a:ext uri="{9D8B030D-6E8A-4147-A177-3AD203B41FA5}">
                      <a16:colId xmlns:a16="http://schemas.microsoft.com/office/drawing/2014/main" val="2074950371"/>
                    </a:ext>
                  </a:extLst>
                </a:gridCol>
                <a:gridCol w="5275191">
                  <a:extLst>
                    <a:ext uri="{9D8B030D-6E8A-4147-A177-3AD203B41FA5}">
                      <a16:colId xmlns:a16="http://schemas.microsoft.com/office/drawing/2014/main" val="1559686542"/>
                    </a:ext>
                  </a:extLst>
                </a:gridCol>
              </a:tblGrid>
              <a:tr h="5655733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lang="en" sz="2400" b="1" u="sng" dirty="0">
                        <a:solidFill>
                          <a:schemeClr val="accent3"/>
                        </a:solidFill>
                        <a:latin typeface="Chewy"/>
                        <a:ea typeface="Chewy"/>
                        <a:cs typeface="Chewy"/>
                        <a:sym typeface="Chewy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2400" b="1" u="sng" dirty="0">
                          <a:solidFill>
                            <a:schemeClr val="accent3"/>
                          </a:solidFill>
                          <a:latin typeface="Chewy"/>
                          <a:ea typeface="Chewy"/>
                          <a:cs typeface="Chewy"/>
                          <a:sym typeface="Chewy"/>
                        </a:rPr>
                        <a:t>PHASE 3</a:t>
                      </a:r>
                      <a:endParaRPr sz="2400" b="1" u="sng" dirty="0">
                        <a:solidFill>
                          <a:schemeClr val="accent3"/>
                        </a:solidFill>
                        <a:latin typeface="Chewy"/>
                        <a:ea typeface="Chewy"/>
                        <a:cs typeface="Chewy"/>
                        <a:sym typeface="Chewy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solidFill>
                            <a:schemeClr val="accent3"/>
                          </a:solidFill>
                          <a:latin typeface="Chewy"/>
                          <a:ea typeface="Chewy"/>
                          <a:cs typeface="Chewy"/>
                          <a:sym typeface="Chewy"/>
                        </a:rPr>
                        <a:t>2025-2026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600" dirty="0">
                        <a:solidFill>
                          <a:schemeClr val="accent3"/>
                        </a:solidFill>
                        <a:latin typeface="Chewy"/>
                        <a:ea typeface="Chewy"/>
                        <a:cs typeface="Chewy"/>
                        <a:sym typeface="Chewy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solidFill>
                          <a:schemeClr val="accent3"/>
                        </a:solidFill>
                        <a:latin typeface="Chewy"/>
                        <a:ea typeface="Chewy"/>
                        <a:cs typeface="Chewy"/>
                        <a:sym typeface="Chewy"/>
                      </a:endParaRPr>
                    </a:p>
                    <a:p>
                      <a:pPr marL="457200" marR="0" lvl="0" indent="-3111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5062"/>
                        </a:buClr>
                        <a:buSzPts val="1300"/>
                        <a:buFont typeface="Calibri"/>
                        <a:buChar char="●"/>
                        <a:tabLst/>
                        <a:defRPr/>
                      </a:pPr>
                      <a:r>
                        <a:rPr lang="en" sz="1800" b="1" dirty="0">
                          <a:solidFill>
                            <a:schemeClr val="accent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2nd - 12th Grade </a:t>
                      </a:r>
                      <a:r>
                        <a:rPr lang="en-US" sz="1800" b="1" dirty="0">
                          <a:solidFill>
                            <a:schemeClr val="accent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teacher of record whose students will not be administered a STAAR test,</a:t>
                      </a:r>
                      <a:r>
                        <a:rPr lang="en-US" sz="1800" b="1" baseline="0" dirty="0">
                          <a:solidFill>
                            <a:schemeClr val="accent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but whose course </a:t>
                      </a:r>
                      <a:r>
                        <a:rPr lang="en" sz="1800" b="1" dirty="0">
                          <a:solidFill>
                            <a:schemeClr val="accent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allows for a multiple choice pre/post test </a:t>
                      </a:r>
                    </a:p>
                    <a:p>
                      <a:pPr marL="457200" marR="0" lvl="0" indent="-3111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5062"/>
                        </a:buClr>
                        <a:buSzPts val="1300"/>
                        <a:buFont typeface="Calibri"/>
                        <a:buChar char="●"/>
                        <a:tabLst/>
                        <a:defRPr/>
                      </a:pPr>
                      <a:r>
                        <a:rPr lang="en" sz="1800" b="1" dirty="0">
                          <a:solidFill>
                            <a:schemeClr val="accent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Includes core</a:t>
                      </a:r>
                      <a:r>
                        <a:rPr lang="en" sz="1800" b="1" baseline="0" dirty="0">
                          <a:solidFill>
                            <a:schemeClr val="accent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" sz="1800" b="1" dirty="0">
                          <a:solidFill>
                            <a:schemeClr val="accent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courses, LOTE, Fine Arts &amp; CTE</a:t>
                      </a:r>
                      <a:r>
                        <a:rPr lang="en" sz="1800" b="1" baseline="0" dirty="0">
                          <a:solidFill>
                            <a:schemeClr val="accent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" sz="1800" b="1" dirty="0">
                          <a:solidFill>
                            <a:schemeClr val="accent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teachers of record whose course allows for a multiple choice pre/post test </a:t>
                      </a:r>
                      <a:endParaRPr sz="1800" b="1" dirty="0">
                        <a:solidFill>
                          <a:schemeClr val="accent3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3111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5062"/>
                        </a:buClr>
                        <a:buSzPts val="1300"/>
                        <a:buFont typeface="Calibri"/>
                        <a:buChar char="●"/>
                      </a:pPr>
                      <a:r>
                        <a:rPr lang="en" sz="1800" b="1" dirty="0">
                          <a:solidFill>
                            <a:schemeClr val="accent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Locally created pre &amp; post tests</a:t>
                      </a:r>
                      <a:endParaRPr sz="1800" b="1" dirty="0">
                        <a:solidFill>
                          <a:schemeClr val="accent3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solidFill>
                          <a:schemeClr val="accent3"/>
                        </a:solidFill>
                        <a:latin typeface="Chewy"/>
                        <a:ea typeface="Chewy"/>
                        <a:cs typeface="Chewy"/>
                        <a:sym typeface="Chewy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lang="en" sz="2400" b="1" u="sng" dirty="0">
                        <a:solidFill>
                          <a:schemeClr val="accent3"/>
                        </a:solidFill>
                        <a:latin typeface="Chewy"/>
                        <a:ea typeface="Chewy"/>
                        <a:cs typeface="Chewy"/>
                        <a:sym typeface="Chewy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2400" b="1" u="sng" dirty="0">
                          <a:solidFill>
                            <a:schemeClr val="accent3"/>
                          </a:solidFill>
                          <a:latin typeface="Chewy"/>
                          <a:ea typeface="Chewy"/>
                          <a:cs typeface="Chewy"/>
                          <a:sym typeface="Chewy"/>
                        </a:rPr>
                        <a:t>PHASE 4</a:t>
                      </a:r>
                      <a:endParaRPr sz="2400" b="1" u="sng" dirty="0">
                        <a:solidFill>
                          <a:schemeClr val="accent3"/>
                        </a:solidFill>
                        <a:latin typeface="Chewy"/>
                        <a:ea typeface="Chewy"/>
                        <a:cs typeface="Chewy"/>
                        <a:sym typeface="Chewy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solidFill>
                            <a:schemeClr val="accent3"/>
                          </a:solidFill>
                          <a:latin typeface="Chewy"/>
                          <a:ea typeface="Chewy"/>
                          <a:cs typeface="Chewy"/>
                          <a:sym typeface="Chewy"/>
                        </a:rPr>
                        <a:t>2026-2027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dirty="0">
                        <a:solidFill>
                          <a:schemeClr val="accent3"/>
                        </a:solidFill>
                        <a:latin typeface="Chewy"/>
                        <a:ea typeface="Chewy"/>
                        <a:cs typeface="Chewy"/>
                        <a:sym typeface="Chewy"/>
                      </a:endParaRPr>
                    </a:p>
                    <a:p>
                      <a:pPr marL="457200" lvl="0" indent="-3111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5062"/>
                        </a:buClr>
                        <a:buSzPts val="1300"/>
                        <a:buFont typeface="Calibri"/>
                        <a:buChar char="●"/>
                      </a:pPr>
                      <a:r>
                        <a:rPr lang="en-US" sz="1800" b="1" dirty="0">
                          <a:solidFill>
                            <a:schemeClr val="accent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K</a:t>
                      </a:r>
                      <a:r>
                        <a:rPr lang="en" sz="1800" b="1" dirty="0">
                          <a:solidFill>
                            <a:schemeClr val="accent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-12</a:t>
                      </a:r>
                      <a:r>
                        <a:rPr lang="en" sz="1800" b="1" baseline="30000" dirty="0">
                          <a:solidFill>
                            <a:schemeClr val="accent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th</a:t>
                      </a:r>
                      <a:r>
                        <a:rPr lang="en" sz="1800" b="1" dirty="0">
                          <a:solidFill>
                            <a:schemeClr val="accent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Grade</a:t>
                      </a:r>
                      <a:r>
                        <a:rPr lang="en" sz="1800" b="1" baseline="0" dirty="0">
                          <a:solidFill>
                            <a:schemeClr val="accent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teacher of record whose students will not be administered a STAAR test, and will </a:t>
                      </a:r>
                      <a:r>
                        <a:rPr lang="en" sz="1800" b="1" dirty="0">
                          <a:solidFill>
                            <a:schemeClr val="accent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require a rubric for pre/post tests</a:t>
                      </a:r>
                      <a:endParaRPr sz="1800" b="1" dirty="0">
                        <a:solidFill>
                          <a:schemeClr val="accent3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3111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5062"/>
                        </a:buClr>
                        <a:buSzPts val="1300"/>
                        <a:buFont typeface="Calibri"/>
                        <a:buChar char="●"/>
                      </a:pPr>
                      <a:r>
                        <a:rPr lang="en" sz="1800" b="1" dirty="0">
                          <a:solidFill>
                            <a:schemeClr val="accent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All CTE and  Fine Arts courses not included in Phase 3</a:t>
                      </a:r>
                      <a:endParaRPr sz="1800" b="1" dirty="0">
                        <a:solidFill>
                          <a:schemeClr val="accent3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3111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5062"/>
                        </a:buClr>
                        <a:buSzPts val="1300"/>
                        <a:buFont typeface="Calibri"/>
                        <a:buChar char="●"/>
                      </a:pPr>
                      <a:r>
                        <a:rPr lang="en" sz="1800" b="1" dirty="0">
                          <a:solidFill>
                            <a:schemeClr val="accent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K-1st Reading and Math (self-contained or departmentalized)</a:t>
                      </a:r>
                    </a:p>
                    <a:p>
                      <a:pPr marL="457200" lvl="0" indent="-3111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5062"/>
                        </a:buClr>
                        <a:buSzPts val="1300"/>
                        <a:buFont typeface="Calibri"/>
                        <a:buChar char="●"/>
                      </a:pPr>
                      <a:r>
                        <a:rPr lang="en" sz="1800" b="1" dirty="0">
                          <a:solidFill>
                            <a:schemeClr val="accent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PE/Athletics</a:t>
                      </a:r>
                      <a:r>
                        <a:rPr lang="en" sz="1800" b="1" baseline="0" dirty="0">
                          <a:solidFill>
                            <a:schemeClr val="accent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courses in which </a:t>
                      </a:r>
                      <a:r>
                        <a:rPr lang="en" sz="1800" b="1" dirty="0">
                          <a:solidFill>
                            <a:schemeClr val="accent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students’ growth can be assessed &amp; monitored</a:t>
                      </a:r>
                      <a:endParaRPr sz="1800" b="1" dirty="0">
                        <a:solidFill>
                          <a:schemeClr val="accent3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solidFill>
                          <a:schemeClr val="accent3"/>
                        </a:solidFill>
                        <a:latin typeface="Chewy"/>
                        <a:ea typeface="Chewy"/>
                        <a:cs typeface="Chewy"/>
                        <a:sym typeface="Chewy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4505678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E6D0D01-ED84-4E7C-9487-8A8501B4AA2C}"/>
              </a:ext>
            </a:extLst>
          </p:cNvPr>
          <p:cNvSpPr txBox="1"/>
          <p:nvPr/>
        </p:nvSpPr>
        <p:spPr>
          <a:xfrm>
            <a:off x="2066413" y="5597492"/>
            <a:ext cx="83131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4400" dirty="0"/>
              <a:t>DRAFT – SUBJECT TO CHANGE</a:t>
            </a:r>
          </a:p>
        </p:txBody>
      </p:sp>
    </p:spTree>
    <p:extLst>
      <p:ext uri="{BB962C8B-B14F-4D97-AF65-F5344CB8AC3E}">
        <p14:creationId xmlns:p14="http://schemas.microsoft.com/office/powerpoint/2010/main" val="1616614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Galena Park ISD’s Student Growth for TIA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9312" y="2850099"/>
            <a:ext cx="9893375" cy="2329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213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Galena Park ISD’s Teacher Observation</a:t>
            </a:r>
          </a:p>
        </p:txBody>
      </p:sp>
      <p:sp>
        <p:nvSpPr>
          <p:cNvPr id="4" name="Google Shape;208;p18"/>
          <p:cNvSpPr txBox="1">
            <a:spLocks noGrp="1"/>
          </p:cNvSpPr>
          <p:nvPr>
            <p:ph idx="1"/>
          </p:nvPr>
        </p:nvSpPr>
        <p:spPr>
          <a:xfrm>
            <a:off x="1032807" y="2462111"/>
            <a:ext cx="9872871" cy="3139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spAutoFit/>
          </a:bodyPr>
          <a:lstStyle/>
          <a:p>
            <a:pPr marL="228600" lvl="0" indent="-266700" algn="l" rtl="0"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●"/>
            </a:pPr>
            <a:r>
              <a:rPr lang="en" sz="2800" dirty="0">
                <a:latin typeface="Calibri"/>
                <a:ea typeface="Calibri"/>
                <a:cs typeface="Calibri"/>
                <a:sym typeface="Calibri"/>
              </a:rPr>
              <a:t>TIA will only focus on the “observable” domains of T-TESS</a:t>
            </a:r>
            <a:endParaRPr sz="28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1" indent="-266700" algn="l" rtl="0"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○"/>
            </a:pPr>
            <a:r>
              <a:rPr lang="en" sz="2800" dirty="0">
                <a:latin typeface="Calibri"/>
                <a:ea typeface="Calibri"/>
                <a:cs typeface="Calibri"/>
                <a:sym typeface="Calibri"/>
              </a:rPr>
              <a:t>Domain 2 - Instruction (2.1, 2.2, 2.3, 2.4, 2.5)</a:t>
            </a:r>
            <a:endParaRPr sz="28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1" indent="-266700" algn="l" rtl="0"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○"/>
            </a:pPr>
            <a:r>
              <a:rPr lang="en" sz="2800" dirty="0">
                <a:latin typeface="Calibri"/>
                <a:ea typeface="Calibri"/>
                <a:cs typeface="Calibri"/>
                <a:sym typeface="Calibri"/>
              </a:rPr>
              <a:t>Domain 3 - Learning Environment (3.1, 3.2, 3.3)</a:t>
            </a:r>
            <a:endParaRPr sz="2800" dirty="0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266700" algn="l" rtl="0"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●"/>
            </a:pPr>
            <a:r>
              <a:rPr lang="en" sz="2800" dirty="0">
                <a:latin typeface="Calibri"/>
                <a:ea typeface="Calibri"/>
                <a:cs typeface="Calibri"/>
                <a:sym typeface="Calibri"/>
              </a:rPr>
              <a:t>Each of the eight dimensions is scored on a scale of 1-5: For a possible total of 40 (then averaged / divided by 8)</a:t>
            </a:r>
            <a:endParaRPr sz="2800" dirty="0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266700" algn="l" rtl="0"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●"/>
            </a:pPr>
            <a:r>
              <a:rPr lang="en" sz="2800" dirty="0">
                <a:latin typeface="Calibri"/>
                <a:ea typeface="Calibri"/>
                <a:cs typeface="Calibri"/>
                <a:sym typeface="Calibri"/>
              </a:rPr>
              <a:t>By state guidelines, to earn a designation, a teacher must score at least “Proficient” in each dimension.</a:t>
            </a:r>
            <a:endParaRPr sz="28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latin typeface="Calibri"/>
                <a:ea typeface="Calibri"/>
                <a:cs typeface="Calibri"/>
                <a:sym typeface="Calibri"/>
              </a:rPr>
              <a:t> </a:t>
            </a:r>
            <a:endParaRPr sz="2400" dirty="0"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6" name="Google Shape;209;p18"/>
          <p:cNvGraphicFramePr/>
          <p:nvPr>
            <p:extLst>
              <p:ext uri="{D42A27DB-BD31-4B8C-83A1-F6EECF244321}">
                <p14:modId xmlns:p14="http://schemas.microsoft.com/office/powerpoint/2010/main" val="1058869271"/>
              </p:ext>
            </p:extLst>
          </p:nvPr>
        </p:nvGraphicFramePr>
        <p:xfrm>
          <a:off x="1286322" y="5715715"/>
          <a:ext cx="8975279" cy="809423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148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8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74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8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58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958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09423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accent3"/>
                          </a:solidFill>
                        </a:rPr>
                        <a:t>Dimension </a:t>
                      </a:r>
                      <a:endParaRPr sz="1500">
                        <a:solidFill>
                          <a:schemeClr val="accent3"/>
                        </a:solidFill>
                      </a:endParaRPr>
                    </a:p>
                  </a:txBody>
                  <a:tcPr marL="45725" marR="45725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dirty="0">
                          <a:solidFill>
                            <a:schemeClr val="accent3"/>
                          </a:solidFill>
                        </a:rPr>
                        <a:t>Distinguished (5)</a:t>
                      </a:r>
                      <a:endParaRPr sz="1500" dirty="0">
                        <a:solidFill>
                          <a:schemeClr val="accent3"/>
                        </a:solidFill>
                      </a:endParaRPr>
                    </a:p>
                  </a:txBody>
                  <a:tcPr marL="45725" marR="45725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dirty="0">
                          <a:solidFill>
                            <a:schemeClr val="accent3"/>
                          </a:solidFill>
                        </a:rPr>
                        <a:t>Accomplished (4)</a:t>
                      </a:r>
                      <a:endParaRPr sz="1500" dirty="0">
                        <a:solidFill>
                          <a:schemeClr val="accent3"/>
                        </a:solidFill>
                      </a:endParaRPr>
                    </a:p>
                  </a:txBody>
                  <a:tcPr marL="45725" marR="45725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accent3"/>
                          </a:solidFill>
                        </a:rPr>
                        <a:t>Proficient (3)</a:t>
                      </a:r>
                      <a:endParaRPr sz="1500">
                        <a:solidFill>
                          <a:schemeClr val="accent3"/>
                        </a:solidFill>
                      </a:endParaRPr>
                    </a:p>
                  </a:txBody>
                  <a:tcPr marL="45725" marR="45725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dirty="0">
                          <a:solidFill>
                            <a:schemeClr val="accent3"/>
                          </a:solidFill>
                        </a:rPr>
                        <a:t>Developing (2)</a:t>
                      </a:r>
                      <a:endParaRPr sz="1500" dirty="0">
                        <a:solidFill>
                          <a:schemeClr val="accent3"/>
                        </a:solidFill>
                      </a:endParaRPr>
                    </a:p>
                  </a:txBody>
                  <a:tcPr marL="45725" marR="45725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dirty="0">
                          <a:solidFill>
                            <a:schemeClr val="accent3"/>
                          </a:solidFill>
                        </a:rPr>
                        <a:t>Improvement Needed (1)</a:t>
                      </a:r>
                      <a:endParaRPr sz="1500" dirty="0">
                        <a:solidFill>
                          <a:schemeClr val="accent3"/>
                        </a:solidFill>
                      </a:endParaRPr>
                    </a:p>
                  </a:txBody>
                  <a:tcPr marL="45725" marR="45725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925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Galena Park’s – State Minimum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8606" y="2328105"/>
            <a:ext cx="9934787" cy="3955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1640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472</TotalTime>
  <Words>757</Words>
  <Application>Microsoft Office PowerPoint</Application>
  <PresentationFormat>Widescreen</PresentationFormat>
  <Paragraphs>83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Chewy</vt:lpstr>
      <vt:lpstr>Wingdings 3</vt:lpstr>
      <vt:lpstr>Ion Boardroom</vt:lpstr>
      <vt:lpstr>TIA Plan Update – Phase 2</vt:lpstr>
      <vt:lpstr>Eligible Teachers</vt:lpstr>
      <vt:lpstr>Reminder of Phase I: 2023-2024</vt:lpstr>
      <vt:lpstr>Phase 2: 2024-2025</vt:lpstr>
      <vt:lpstr>ADDITIONS TO Phase 2: 2024-2025</vt:lpstr>
      <vt:lpstr>PowerPoint Presentation</vt:lpstr>
      <vt:lpstr>Galena Park ISD’s Student Growth for TIA</vt:lpstr>
      <vt:lpstr>Galena Park ISD’s Teacher Observation</vt:lpstr>
      <vt:lpstr>Galena Park’s – State Minimum</vt:lpstr>
      <vt:lpstr>Weighting of T-TESS vs Student Growth Measure</vt:lpstr>
      <vt:lpstr>SPENDING PLAN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TIA Plan Update</dc:title>
  <dc:creator>Hollice F Malloy</dc:creator>
  <cp:lastModifiedBy>Holli F Malloy</cp:lastModifiedBy>
  <cp:revision>14</cp:revision>
  <dcterms:created xsi:type="dcterms:W3CDTF">2023-01-23T14:31:37Z</dcterms:created>
  <dcterms:modified xsi:type="dcterms:W3CDTF">2024-09-18T15:51:28Z</dcterms:modified>
</cp:coreProperties>
</file>